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4" d="100"/>
          <a:sy n="64" d="100"/>
        </p:scale>
        <p:origin x="64"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4/12/2018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4/12/2018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4/12/2018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Milestones Math review</a:t>
            </a:r>
            <a:endParaRPr lang="en-US" dirty="0"/>
          </a:p>
        </p:txBody>
      </p:sp>
    </p:spTree>
    <p:extLst>
      <p:ext uri="{BB962C8B-B14F-4D97-AF65-F5344CB8AC3E}">
        <p14:creationId xmlns:p14="http://schemas.microsoft.com/office/powerpoint/2010/main" val="1559921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a:t>
            </a:r>
            <a:endParaRPr lang="en-US" dirty="0"/>
          </a:p>
        </p:txBody>
      </p:sp>
      <p:sp>
        <p:nvSpPr>
          <p:cNvPr id="3" name="Content Placeholder 2"/>
          <p:cNvSpPr>
            <a:spLocks noGrp="1"/>
          </p:cNvSpPr>
          <p:nvPr>
            <p:ph idx="1"/>
          </p:nvPr>
        </p:nvSpPr>
        <p:spPr>
          <a:xfrm>
            <a:off x="740266" y="2604052"/>
            <a:ext cx="4368447" cy="3101983"/>
          </a:xfrm>
        </p:spPr>
        <p:txBody>
          <a:bodyPr>
            <a:normAutofit/>
          </a:bodyPr>
          <a:lstStyle/>
          <a:p>
            <a:r>
              <a:rPr lang="en-US" sz="3200" dirty="0" smtClean="0"/>
              <a:t>Simplify these fractions: </a:t>
            </a:r>
          </a:p>
          <a:p>
            <a:pPr lvl="1"/>
            <a:r>
              <a:rPr lang="en-US" sz="3000" dirty="0" smtClean="0"/>
              <a:t>4/12</a:t>
            </a:r>
          </a:p>
          <a:p>
            <a:pPr lvl="1"/>
            <a:r>
              <a:rPr lang="en-US" sz="3000" dirty="0" smtClean="0"/>
              <a:t>22/100</a:t>
            </a:r>
          </a:p>
          <a:p>
            <a:pPr lvl="1"/>
            <a:r>
              <a:rPr lang="en-US" sz="3000" dirty="0" smtClean="0"/>
              <a:t>11  5/10</a:t>
            </a:r>
          </a:p>
          <a:p>
            <a:pPr lvl="1"/>
            <a:r>
              <a:rPr lang="en-US" sz="3000" dirty="0" smtClean="0"/>
              <a:t>33/36</a:t>
            </a:r>
            <a:endParaRPr lang="en-US" sz="3000" dirty="0"/>
          </a:p>
        </p:txBody>
      </p:sp>
      <p:sp>
        <p:nvSpPr>
          <p:cNvPr id="4" name="TextBox 3"/>
          <p:cNvSpPr txBox="1"/>
          <p:nvPr/>
        </p:nvSpPr>
        <p:spPr>
          <a:xfrm>
            <a:off x="6072810" y="2604052"/>
            <a:ext cx="5486400" cy="3416320"/>
          </a:xfrm>
          <a:prstGeom prst="rect">
            <a:avLst/>
          </a:prstGeom>
          <a:noFill/>
        </p:spPr>
        <p:txBody>
          <a:bodyPr wrap="square" rtlCol="0">
            <a:spAutoFit/>
          </a:bodyPr>
          <a:lstStyle/>
          <a:p>
            <a:r>
              <a:rPr lang="en-US" sz="3600" dirty="0" smtClean="0"/>
              <a:t>Find two </a:t>
            </a:r>
            <a:r>
              <a:rPr lang="en-US" sz="3600" dirty="0" err="1" smtClean="0"/>
              <a:t>equilavent</a:t>
            </a:r>
            <a:r>
              <a:rPr lang="en-US" sz="3600" dirty="0" smtClean="0"/>
              <a:t> fractions:</a:t>
            </a:r>
          </a:p>
          <a:p>
            <a:pPr marL="571500" indent="-571500">
              <a:buFont typeface="Arial" panose="020B0604020202020204" pitchFamily="34" charset="0"/>
              <a:buChar char="•"/>
            </a:pPr>
            <a:r>
              <a:rPr lang="en-US" sz="3600" dirty="0" smtClean="0"/>
              <a:t>3/6</a:t>
            </a:r>
          </a:p>
          <a:p>
            <a:pPr marL="571500" indent="-571500">
              <a:buFont typeface="Arial" panose="020B0604020202020204" pitchFamily="34" charset="0"/>
              <a:buChar char="•"/>
            </a:pPr>
            <a:r>
              <a:rPr lang="en-US" sz="3600" dirty="0" smtClean="0"/>
              <a:t>7/18</a:t>
            </a:r>
          </a:p>
          <a:p>
            <a:pPr marL="571500" indent="-571500">
              <a:buFont typeface="Arial" panose="020B0604020202020204" pitchFamily="34" charset="0"/>
              <a:buChar char="•"/>
            </a:pPr>
            <a:r>
              <a:rPr lang="en-US" sz="3600" dirty="0" smtClean="0"/>
              <a:t>10/100</a:t>
            </a:r>
          </a:p>
          <a:p>
            <a:endParaRPr lang="en-US" sz="3600" dirty="0"/>
          </a:p>
        </p:txBody>
      </p:sp>
    </p:spTree>
    <p:extLst>
      <p:ext uri="{BB962C8B-B14F-4D97-AF65-F5344CB8AC3E}">
        <p14:creationId xmlns:p14="http://schemas.microsoft.com/office/powerpoint/2010/main" val="733031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fractions</a:t>
            </a:r>
            <a:endParaRPr lang="en-US" dirty="0"/>
          </a:p>
        </p:txBody>
      </p:sp>
      <p:sp>
        <p:nvSpPr>
          <p:cNvPr id="3" name="Content Placeholder 2"/>
          <p:cNvSpPr>
            <a:spLocks noGrp="1"/>
          </p:cNvSpPr>
          <p:nvPr>
            <p:ph idx="1"/>
          </p:nvPr>
        </p:nvSpPr>
        <p:spPr>
          <a:xfrm>
            <a:off x="521605" y="2647984"/>
            <a:ext cx="4159725" cy="3101983"/>
          </a:xfrm>
        </p:spPr>
        <p:txBody>
          <a:bodyPr>
            <a:normAutofit/>
          </a:bodyPr>
          <a:lstStyle/>
          <a:p>
            <a:r>
              <a:rPr lang="en-US" sz="3600" dirty="0" smtClean="0"/>
              <a:t>Compare each pair:</a:t>
            </a:r>
          </a:p>
          <a:p>
            <a:pPr lvl="1"/>
            <a:r>
              <a:rPr lang="en-US" sz="3400" dirty="0" smtClean="0"/>
              <a:t>4/6 and 3/9</a:t>
            </a:r>
          </a:p>
          <a:p>
            <a:pPr lvl="1"/>
            <a:r>
              <a:rPr lang="en-US" sz="3400" dirty="0" smtClean="0"/>
              <a:t>½ and ¼</a:t>
            </a:r>
          </a:p>
          <a:p>
            <a:pPr lvl="1"/>
            <a:r>
              <a:rPr lang="en-US" sz="3400" dirty="0" smtClean="0"/>
              <a:t>2/8 and 12/16</a:t>
            </a:r>
            <a:endParaRPr lang="en-US" sz="3400" dirty="0"/>
          </a:p>
        </p:txBody>
      </p:sp>
      <p:sp>
        <p:nvSpPr>
          <p:cNvPr id="4" name="TextBox 3"/>
          <p:cNvSpPr txBox="1"/>
          <p:nvPr/>
        </p:nvSpPr>
        <p:spPr>
          <a:xfrm>
            <a:off x="5387008" y="2633870"/>
            <a:ext cx="6271591" cy="2154436"/>
          </a:xfrm>
          <a:prstGeom prst="rect">
            <a:avLst/>
          </a:prstGeom>
          <a:noFill/>
        </p:spPr>
        <p:txBody>
          <a:bodyPr wrap="square" rtlCol="0">
            <a:spAutoFit/>
          </a:bodyPr>
          <a:lstStyle/>
          <a:p>
            <a:r>
              <a:rPr lang="en-US" sz="2600" dirty="0" smtClean="0"/>
              <a:t>Order the fractions from smallest to largest</a:t>
            </a:r>
          </a:p>
          <a:p>
            <a:pPr marL="914400" lvl="1" indent="-457200">
              <a:buFont typeface="Arial" panose="020B0604020202020204" pitchFamily="34" charset="0"/>
              <a:buChar char="•"/>
            </a:pPr>
            <a:r>
              <a:rPr lang="en-US" sz="3600" dirty="0" smtClean="0"/>
              <a:t>¾, ½, 5/6</a:t>
            </a:r>
          </a:p>
          <a:p>
            <a:pPr marL="914400" lvl="1" indent="-457200">
              <a:buFont typeface="Arial" panose="020B0604020202020204" pitchFamily="34" charset="0"/>
              <a:buChar char="•"/>
            </a:pPr>
            <a:r>
              <a:rPr lang="en-US" sz="3600" dirty="0" smtClean="0"/>
              <a:t>12/24,  6/10,  ¼</a:t>
            </a:r>
          </a:p>
          <a:p>
            <a:pPr marL="914400" lvl="1" indent="-457200">
              <a:buFont typeface="Arial" panose="020B0604020202020204" pitchFamily="34" charset="0"/>
              <a:buChar char="•"/>
            </a:pPr>
            <a:r>
              <a:rPr lang="en-US" sz="3600" dirty="0" smtClean="0"/>
              <a:t>23/23,  14/28,  10/100 </a:t>
            </a:r>
            <a:endParaRPr lang="en-US" sz="3600" dirty="0"/>
          </a:p>
        </p:txBody>
      </p:sp>
    </p:spTree>
    <p:extLst>
      <p:ext uri="{BB962C8B-B14F-4D97-AF65-F5344CB8AC3E}">
        <p14:creationId xmlns:p14="http://schemas.microsoft.com/office/powerpoint/2010/main" val="4055019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#/improper fractions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47262" y="2638044"/>
                <a:ext cx="6311347" cy="3101983"/>
              </a:xfrm>
            </p:spPr>
            <p:txBody>
              <a:bodyPr>
                <a:normAutofit/>
              </a:bodyPr>
              <a:lstStyle/>
              <a:p>
                <a:r>
                  <a:rPr lang="en-US" sz="2400" dirty="0" smtClean="0"/>
                  <a:t>Change these mixed #s into improper fractions</a:t>
                </a:r>
                <a:endParaRPr lang="en-US" sz="2400" dirty="0"/>
              </a:p>
              <a:p>
                <a:pPr lvl="1"/>
                <a:r>
                  <a:rPr lang="en-US" sz="3400" dirty="0" smtClean="0"/>
                  <a:t>4 ¼</a:t>
                </a:r>
              </a:p>
              <a:p>
                <a:pPr lvl="1"/>
                <a:r>
                  <a:rPr lang="en-US" sz="3400" dirty="0" smtClean="0"/>
                  <a:t>8 </a:t>
                </a:r>
                <a14:m>
                  <m:oMath xmlns:m="http://schemas.openxmlformats.org/officeDocument/2006/math">
                    <m:f>
                      <m:fPr>
                        <m:ctrlPr>
                          <a:rPr lang="en-US" sz="3400" i="1" smtClean="0">
                            <a:latin typeface="Cambria Math" panose="02040503050406030204" pitchFamily="18" charset="0"/>
                          </a:rPr>
                        </m:ctrlPr>
                      </m:fPr>
                      <m:num>
                        <m:r>
                          <a:rPr lang="en-US" sz="3400" b="0" i="1" smtClean="0">
                            <a:latin typeface="Cambria Math" panose="02040503050406030204" pitchFamily="18" charset="0"/>
                          </a:rPr>
                          <m:t>3</m:t>
                        </m:r>
                      </m:num>
                      <m:den>
                        <m:r>
                          <a:rPr lang="en-US" sz="3400" b="0" i="1" smtClean="0">
                            <a:latin typeface="Cambria Math" panose="02040503050406030204" pitchFamily="18" charset="0"/>
                          </a:rPr>
                          <m:t>6</m:t>
                        </m:r>
                      </m:den>
                    </m:f>
                  </m:oMath>
                </a14:m>
                <a:endParaRPr lang="en-US" sz="3400" dirty="0" smtClean="0"/>
              </a:p>
              <a:p>
                <a:pPr lvl="1"/>
                <a:r>
                  <a:rPr lang="en-US" sz="3400" dirty="0" smtClean="0"/>
                  <a:t>2 </a:t>
                </a:r>
                <a14:m>
                  <m:oMath xmlns:m="http://schemas.openxmlformats.org/officeDocument/2006/math">
                    <m:f>
                      <m:fPr>
                        <m:ctrlPr>
                          <a:rPr lang="en-US" sz="3400" i="1" smtClean="0">
                            <a:latin typeface="Cambria Math" panose="02040503050406030204" pitchFamily="18" charset="0"/>
                          </a:rPr>
                        </m:ctrlPr>
                      </m:fPr>
                      <m:num>
                        <m:r>
                          <a:rPr lang="en-US" sz="3400" b="0" i="1" smtClean="0">
                            <a:latin typeface="Cambria Math" panose="02040503050406030204" pitchFamily="18" charset="0"/>
                          </a:rPr>
                          <m:t>7</m:t>
                        </m:r>
                      </m:num>
                      <m:den>
                        <m:r>
                          <a:rPr lang="en-US" sz="3400" b="0" i="1" smtClean="0">
                            <a:latin typeface="Cambria Math" panose="02040503050406030204" pitchFamily="18" charset="0"/>
                          </a:rPr>
                          <m:t>8</m:t>
                        </m:r>
                      </m:den>
                    </m:f>
                  </m:oMath>
                </a14:m>
                <a:endParaRPr lang="en-US" sz="34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47262" y="2638044"/>
                <a:ext cx="6311347" cy="3101983"/>
              </a:xfrm>
              <a:blipFill>
                <a:blip r:embed="rId2"/>
                <a:stretch>
                  <a:fillRect l="-1255" t="-1572" r="-77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7513983" y="2638044"/>
                <a:ext cx="3747052" cy="2800575"/>
              </a:xfrm>
              <a:prstGeom prst="rect">
                <a:avLst/>
              </a:prstGeom>
              <a:noFill/>
            </p:spPr>
            <p:txBody>
              <a:bodyPr wrap="square" rtlCol="0">
                <a:spAutoFit/>
              </a:bodyPr>
              <a:lstStyle/>
              <a:p>
                <a:r>
                  <a:rPr lang="en-US" sz="2400" dirty="0" smtClean="0"/>
                  <a:t>Change to a mixed number</a:t>
                </a:r>
              </a:p>
              <a:p>
                <a:pPr marL="342900" indent="-342900">
                  <a:buFont typeface="Arial" panose="020B0604020202020204" pitchFamily="34" charset="0"/>
                  <a:buChar char="•"/>
                </a:pP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22</m:t>
                        </m:r>
                      </m:num>
                      <m:den>
                        <m:r>
                          <a:rPr lang="en-US" sz="2400" b="0" i="1" smtClean="0">
                            <a:latin typeface="Cambria Math" panose="02040503050406030204" pitchFamily="18" charset="0"/>
                          </a:rPr>
                          <m:t>7</m:t>
                        </m:r>
                      </m:den>
                    </m:f>
                  </m:oMath>
                </a14:m>
                <a:endParaRPr lang="en-US" sz="2400" i="1" dirty="0" smtClean="0">
                  <a:latin typeface="Cambria Math" panose="02040503050406030204" pitchFamily="18" charset="0"/>
                </a:endParaRPr>
              </a:p>
              <a:p>
                <a:pPr marL="342900" indent="-342900">
                  <a:buFont typeface="Arial" panose="020B0604020202020204" pitchFamily="34" charset="0"/>
                  <a:buChar char="•"/>
                </a:pPr>
                <a:endParaRPr lang="en-US" sz="2400" i="1" dirty="0" smtClean="0">
                  <a:latin typeface="Cambria Math" panose="02040503050406030204" pitchFamily="18" charset="0"/>
                </a:endParaRPr>
              </a:p>
              <a:p>
                <a:pPr marL="342900" indent="-342900">
                  <a:buFont typeface="Arial" panose="020B0604020202020204" pitchFamily="34" charset="0"/>
                  <a:buChar char="•"/>
                </a:pP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75</m:t>
                        </m:r>
                      </m:num>
                      <m:den>
                        <m:r>
                          <a:rPr lang="en-US" sz="2400" b="0" i="1" smtClean="0">
                            <a:latin typeface="Cambria Math" panose="02040503050406030204" pitchFamily="18" charset="0"/>
                          </a:rPr>
                          <m:t>11</m:t>
                        </m:r>
                      </m:den>
                    </m:f>
                  </m:oMath>
                </a14:m>
                <a:endParaRPr lang="en-US" sz="2400" i="1" dirty="0">
                  <a:latin typeface="Cambria Math" panose="02040503050406030204" pitchFamily="18" charset="0"/>
                </a:endParaRPr>
              </a:p>
              <a:p>
                <a:pPr marL="342900" indent="-342900">
                  <a:buFont typeface="Arial" panose="020B0604020202020204" pitchFamily="34" charset="0"/>
                  <a:buChar char="•"/>
                </a:pPr>
                <a:endParaRPr lang="en-US" sz="2400" i="1" dirty="0" smtClean="0">
                  <a:latin typeface="Cambria Math" panose="02040503050406030204" pitchFamily="18" charset="0"/>
                </a:endParaRPr>
              </a:p>
              <a:p>
                <a:pPr marL="342900" indent="-342900">
                  <a:buFont typeface="Arial" panose="020B0604020202020204" pitchFamily="34" charset="0"/>
                  <a:buChar char="•"/>
                </a:pP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10</m:t>
                        </m:r>
                      </m:num>
                      <m:den>
                        <m:r>
                          <a:rPr lang="en-US" sz="2400" b="0" i="1" smtClean="0">
                            <a:latin typeface="Cambria Math" panose="02040503050406030204" pitchFamily="18" charset="0"/>
                          </a:rPr>
                          <m:t>4</m:t>
                        </m:r>
                      </m:den>
                    </m:f>
                  </m:oMath>
                </a14:m>
                <a:endParaRPr lang="en-US" sz="2400" dirty="0" smtClean="0"/>
              </a:p>
            </p:txBody>
          </p:sp>
        </mc:Choice>
        <mc:Fallback>
          <p:sp>
            <p:nvSpPr>
              <p:cNvPr id="4" name="TextBox 3"/>
              <p:cNvSpPr txBox="1">
                <a:spLocks noRot="1" noChangeAspect="1" noMove="1" noResize="1" noEditPoints="1" noAdjustHandles="1" noChangeArrowheads="1" noChangeShapeType="1" noTextEdit="1"/>
              </p:cNvSpPr>
              <p:nvPr/>
            </p:nvSpPr>
            <p:spPr>
              <a:xfrm>
                <a:off x="7513983" y="2638044"/>
                <a:ext cx="3747052" cy="2800575"/>
              </a:xfrm>
              <a:prstGeom prst="rect">
                <a:avLst/>
              </a:prstGeom>
              <a:blipFill>
                <a:blip r:embed="rId3"/>
                <a:stretch>
                  <a:fillRect l="-2606" t="-1743"/>
                </a:stretch>
              </a:blipFill>
            </p:spPr>
            <p:txBody>
              <a:bodyPr/>
              <a:lstStyle/>
              <a:p>
                <a:r>
                  <a:rPr lang="en-US">
                    <a:noFill/>
                  </a:rPr>
                  <a:t> </a:t>
                </a:r>
              </a:p>
            </p:txBody>
          </p:sp>
        </mc:Fallback>
      </mc:AlternateContent>
    </p:spTree>
    <p:extLst>
      <p:ext uri="{BB962C8B-B14F-4D97-AF65-F5344CB8AC3E}">
        <p14:creationId xmlns:p14="http://schemas.microsoft.com/office/powerpoint/2010/main" val="2739035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fractions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720389" y="2494519"/>
                <a:ext cx="2301107" cy="3101983"/>
              </a:xfrm>
            </p:spPr>
            <p:txBody>
              <a:bodyPr>
                <a:normAutofit/>
              </a:bodyPr>
              <a:lstStyle/>
              <a:p>
                <a:r>
                  <a:rPr lang="en-US" sz="3600" dirty="0" smtClean="0"/>
                  <a:t>8 x ½</a:t>
                </a:r>
                <a:r>
                  <a:rPr lang="en-US" sz="2400" dirty="0" smtClean="0"/>
                  <a:t>=</a:t>
                </a:r>
              </a:p>
              <a:p>
                <a:r>
                  <a:rPr lang="en-US" sz="3600" dirty="0" smtClean="0"/>
                  <a:t>11 x ¾</a:t>
                </a:r>
                <a:r>
                  <a:rPr lang="en-US" sz="2400" dirty="0" smtClean="0"/>
                  <a:t>=</a:t>
                </a:r>
              </a:p>
              <a:p>
                <a:r>
                  <a:rPr lang="en-US" sz="3600" dirty="0" smtClean="0"/>
                  <a:t>5 x </a:t>
                </a:r>
                <a14:m>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2</m:t>
                        </m:r>
                      </m:num>
                      <m:den>
                        <m:r>
                          <a:rPr lang="en-US" sz="3600" b="0" i="1" smtClean="0">
                            <a:latin typeface="Cambria Math" panose="02040503050406030204" pitchFamily="18" charset="0"/>
                          </a:rPr>
                          <m:t>5</m:t>
                        </m:r>
                      </m:den>
                    </m:f>
                  </m:oMath>
                </a14:m>
                <a:r>
                  <a:rPr lang="en-US" sz="3600" dirty="0" smtClean="0"/>
                  <a:t> =</a:t>
                </a:r>
                <a:endParaRPr lang="en-US" sz="3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720389" y="2494519"/>
                <a:ext cx="2301107" cy="3101983"/>
              </a:xfrm>
              <a:blipFill>
                <a:blip r:embed="rId2"/>
                <a:stretch>
                  <a:fillRect l="-7143" t="-294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3409121" y="2494519"/>
                <a:ext cx="2912166" cy="264437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¾ + 2/4=</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1</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6</m:t>
                        </m:r>
                      </m:den>
                    </m:f>
                  </m:oMath>
                </a14:m>
                <a:r>
                  <a:rPr lang="en-US" sz="2800" dirty="0" smtClean="0"/>
                  <a:t> + 4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2</m:t>
                        </m:r>
                      </m:num>
                      <m:den>
                        <m:r>
                          <a:rPr lang="en-US" sz="2800" b="0" i="1" smtClean="0">
                            <a:latin typeface="Cambria Math" panose="02040503050406030204" pitchFamily="18" charset="0"/>
                          </a:rPr>
                          <m:t>6</m:t>
                        </m:r>
                      </m:den>
                    </m:f>
                  </m:oMath>
                </a14:m>
                <a:r>
                  <a:rPr lang="en-US" sz="2800" dirty="0" smtClean="0"/>
                  <a:t>=</a:t>
                </a:r>
              </a:p>
              <a:p>
                <a:endParaRPr lang="en-US" sz="2800" dirty="0" smtClean="0"/>
              </a:p>
              <a:p>
                <a:pPr marL="457200" indent="-457200">
                  <a:buFont typeface="Arial" panose="020B0604020202020204" pitchFamily="34" charset="0"/>
                  <a:buChar char="•"/>
                </a:pPr>
                <a:r>
                  <a:rPr lang="en-US" sz="2800" dirty="0" smtClean="0"/>
                  <a:t>12</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10 </m:t>
                        </m:r>
                      </m:num>
                      <m:den>
                        <m:r>
                          <a:rPr lang="en-US" sz="2800" b="0" i="1" smtClean="0">
                            <a:latin typeface="Cambria Math" panose="02040503050406030204" pitchFamily="18" charset="0"/>
                          </a:rPr>
                          <m:t>14 </m:t>
                        </m:r>
                      </m:den>
                    </m:f>
                  </m:oMath>
                </a14:m>
                <a:r>
                  <a:rPr lang="en-US" sz="2800" dirty="0" smtClean="0"/>
                  <a:t> - 8</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7</m:t>
                        </m:r>
                      </m:num>
                      <m:den>
                        <m:r>
                          <a:rPr lang="en-US" sz="2800" b="0" i="1" smtClean="0">
                            <a:latin typeface="Cambria Math" panose="02040503050406030204" pitchFamily="18" charset="0"/>
                          </a:rPr>
                          <m:t>14</m:t>
                        </m:r>
                      </m:den>
                    </m:f>
                    <m:r>
                      <a:rPr lang="en-US" sz="2800" b="0" i="1" smtClean="0">
                        <a:latin typeface="Cambria Math" panose="02040503050406030204" pitchFamily="18" charset="0"/>
                      </a:rPr>
                      <m:t>=</m:t>
                    </m:r>
                  </m:oMath>
                </a14:m>
                <a:endParaRPr lang="en-US" sz="2800" dirty="0"/>
              </a:p>
            </p:txBody>
          </p:sp>
        </mc:Choice>
        <mc:Fallback>
          <p:sp>
            <p:nvSpPr>
              <p:cNvPr id="4" name="TextBox 3"/>
              <p:cNvSpPr txBox="1">
                <a:spLocks noRot="1" noChangeAspect="1" noMove="1" noResize="1" noEditPoints="1" noAdjustHandles="1" noChangeArrowheads="1" noChangeShapeType="1" noTextEdit="1"/>
              </p:cNvSpPr>
              <p:nvPr/>
            </p:nvSpPr>
            <p:spPr>
              <a:xfrm>
                <a:off x="3409121" y="2494519"/>
                <a:ext cx="2912166" cy="2644378"/>
              </a:xfrm>
              <a:prstGeom prst="rect">
                <a:avLst/>
              </a:prstGeom>
              <a:blipFill>
                <a:blip r:embed="rId3"/>
                <a:stretch>
                  <a:fillRect l="-3766" t="-2304" b="-461"/>
                </a:stretch>
              </a:blipFill>
            </p:spPr>
            <p:txBody>
              <a:bodyPr/>
              <a:lstStyle/>
              <a:p>
                <a:r>
                  <a:rPr lang="en-US">
                    <a:noFill/>
                  </a:rPr>
                  <a:t> </a:t>
                </a:r>
              </a:p>
            </p:txBody>
          </p:sp>
        </mc:Fallback>
      </mc:AlternateContent>
      <p:sp>
        <p:nvSpPr>
          <p:cNvPr id="5" name="TextBox 4"/>
          <p:cNvSpPr txBox="1"/>
          <p:nvPr/>
        </p:nvSpPr>
        <p:spPr>
          <a:xfrm>
            <a:off x="6867939" y="2494519"/>
            <a:ext cx="4562061" cy="3108543"/>
          </a:xfrm>
          <a:prstGeom prst="rect">
            <a:avLst/>
          </a:prstGeom>
          <a:noFill/>
        </p:spPr>
        <p:txBody>
          <a:bodyPr wrap="square" rtlCol="0">
            <a:spAutoFit/>
          </a:bodyPr>
          <a:lstStyle/>
          <a:p>
            <a:r>
              <a:rPr lang="en-US" sz="2800" dirty="0" smtClean="0"/>
              <a:t>Fill in the missing number</a:t>
            </a:r>
          </a:p>
          <a:p>
            <a:endParaRPr lang="en-US" sz="2800" dirty="0"/>
          </a:p>
          <a:p>
            <a:pPr marL="285750" indent="-285750">
              <a:buFont typeface="Arial" panose="020B0604020202020204" pitchFamily="34" charset="0"/>
              <a:buChar char="•"/>
            </a:pPr>
            <a:r>
              <a:rPr lang="en-US" sz="2800" u="sng" dirty="0" smtClean="0"/>
              <a:t>5 </a:t>
            </a:r>
            <a:r>
              <a:rPr lang="en-US" sz="2800" dirty="0" smtClean="0"/>
              <a:t> =   ___</a:t>
            </a:r>
            <a:endParaRPr lang="en-US" dirty="0" smtClean="0"/>
          </a:p>
          <a:p>
            <a:r>
              <a:rPr lang="en-US" dirty="0"/>
              <a:t> </a:t>
            </a:r>
            <a:r>
              <a:rPr lang="en-US" dirty="0" smtClean="0"/>
              <a:t>  </a:t>
            </a:r>
            <a:r>
              <a:rPr lang="en-US" sz="2800" dirty="0" smtClean="0"/>
              <a:t>10       100</a:t>
            </a:r>
          </a:p>
          <a:p>
            <a:endParaRPr lang="en-US" sz="2800" dirty="0"/>
          </a:p>
          <a:p>
            <a:pPr marL="285750" indent="-285750">
              <a:buFont typeface="Arial" panose="020B0604020202020204" pitchFamily="34" charset="0"/>
              <a:buChar char="•"/>
            </a:pPr>
            <a:r>
              <a:rPr lang="en-US" sz="2800" u="sng" dirty="0" smtClean="0"/>
              <a:t>20</a:t>
            </a:r>
            <a:r>
              <a:rPr lang="en-US" sz="2800" dirty="0" smtClean="0"/>
              <a:t> =   </a:t>
            </a:r>
            <a:r>
              <a:rPr lang="en-US" sz="2800" u="sng" dirty="0" smtClean="0"/>
              <a:t>2__  </a:t>
            </a:r>
          </a:p>
          <a:p>
            <a:r>
              <a:rPr lang="en-US" sz="2800" dirty="0"/>
              <a:t> </a:t>
            </a:r>
            <a:r>
              <a:rPr lang="en-US" sz="2800" dirty="0" smtClean="0"/>
              <a:t>  100</a:t>
            </a:r>
            <a:endParaRPr lang="en-US" dirty="0" smtClean="0"/>
          </a:p>
        </p:txBody>
      </p:sp>
    </p:spTree>
    <p:extLst>
      <p:ext uri="{BB962C8B-B14F-4D97-AF65-F5344CB8AC3E}">
        <p14:creationId xmlns:p14="http://schemas.microsoft.com/office/powerpoint/2010/main" val="4085331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decimals</a:t>
            </a:r>
            <a:endParaRPr lang="en-US" dirty="0"/>
          </a:p>
        </p:txBody>
      </p:sp>
      <p:sp>
        <p:nvSpPr>
          <p:cNvPr id="3" name="Content Placeholder 2"/>
          <p:cNvSpPr>
            <a:spLocks noGrp="1"/>
          </p:cNvSpPr>
          <p:nvPr>
            <p:ph idx="1"/>
          </p:nvPr>
        </p:nvSpPr>
        <p:spPr>
          <a:xfrm>
            <a:off x="5814391" y="2618166"/>
            <a:ext cx="6072808" cy="3101983"/>
          </a:xfrm>
        </p:spPr>
        <p:txBody>
          <a:bodyPr>
            <a:normAutofit fontScale="92500"/>
          </a:bodyPr>
          <a:lstStyle/>
          <a:p>
            <a:r>
              <a:rPr lang="en-US" sz="3200" dirty="0" smtClean="0"/>
              <a:t>Write the decimal for each fraction:</a:t>
            </a:r>
          </a:p>
          <a:p>
            <a:pPr lvl="1"/>
            <a:r>
              <a:rPr lang="en-US" sz="3000" dirty="0" smtClean="0"/>
              <a:t>½</a:t>
            </a:r>
          </a:p>
          <a:p>
            <a:pPr lvl="1"/>
            <a:r>
              <a:rPr lang="en-US" sz="3000" dirty="0" smtClean="0"/>
              <a:t>10/100</a:t>
            </a:r>
          </a:p>
          <a:p>
            <a:pPr lvl="1"/>
            <a:r>
              <a:rPr lang="en-US" sz="3000" dirty="0" smtClean="0"/>
              <a:t>3/100</a:t>
            </a:r>
          </a:p>
          <a:p>
            <a:pPr lvl="1"/>
            <a:r>
              <a:rPr lang="en-US" sz="3000" dirty="0" smtClean="0"/>
              <a:t>8/10</a:t>
            </a:r>
          </a:p>
          <a:p>
            <a:endParaRPr lang="en-US" dirty="0"/>
          </a:p>
        </p:txBody>
      </p:sp>
      <p:sp>
        <p:nvSpPr>
          <p:cNvPr id="4" name="TextBox 3"/>
          <p:cNvSpPr txBox="1"/>
          <p:nvPr/>
        </p:nvSpPr>
        <p:spPr>
          <a:xfrm>
            <a:off x="288235" y="2425148"/>
            <a:ext cx="4999382" cy="2923877"/>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Write the fraction for each decimal</a:t>
            </a:r>
          </a:p>
          <a:p>
            <a:pPr marL="800100" lvl="1" indent="-342900">
              <a:buFont typeface="Arial" panose="020B0604020202020204" pitchFamily="34" charset="0"/>
              <a:buChar char="•"/>
            </a:pPr>
            <a:r>
              <a:rPr lang="en-US" sz="3200" dirty="0" smtClean="0"/>
              <a:t>0.4</a:t>
            </a:r>
          </a:p>
          <a:p>
            <a:pPr marL="800100" lvl="1" indent="-342900">
              <a:buFont typeface="Arial" panose="020B0604020202020204" pitchFamily="34" charset="0"/>
              <a:buChar char="•"/>
            </a:pPr>
            <a:r>
              <a:rPr lang="en-US" sz="3200" dirty="0" smtClean="0"/>
              <a:t>0.25</a:t>
            </a:r>
            <a:endParaRPr lang="en-US" sz="2400" dirty="0"/>
          </a:p>
          <a:p>
            <a:pPr marL="800100" lvl="1" indent="-342900">
              <a:buFont typeface="Arial" panose="020B0604020202020204" pitchFamily="34" charset="0"/>
              <a:buChar char="•"/>
            </a:pPr>
            <a:r>
              <a:rPr lang="en-US" sz="3200" dirty="0" smtClean="0"/>
              <a:t>0.07</a:t>
            </a:r>
          </a:p>
          <a:p>
            <a:pPr marL="800100" lvl="1" indent="-342900">
              <a:buFont typeface="Arial" panose="020B0604020202020204" pitchFamily="34" charset="0"/>
              <a:buChar char="•"/>
            </a:pPr>
            <a:r>
              <a:rPr lang="en-US" sz="3200" dirty="0" smtClean="0"/>
              <a:t>0.10</a:t>
            </a:r>
          </a:p>
          <a:p>
            <a:pPr marL="800100" lvl="1" indent="-342900">
              <a:buFont typeface="Arial" panose="020B0604020202020204" pitchFamily="34" charset="0"/>
              <a:buChar char="•"/>
            </a:pPr>
            <a:r>
              <a:rPr lang="en-US" sz="3200" dirty="0" smtClean="0"/>
              <a:t>0.045</a:t>
            </a:r>
            <a:endParaRPr lang="en-US" sz="3200" dirty="0"/>
          </a:p>
        </p:txBody>
      </p:sp>
    </p:spTree>
    <p:extLst>
      <p:ext uri="{BB962C8B-B14F-4D97-AF65-F5344CB8AC3E}">
        <p14:creationId xmlns:p14="http://schemas.microsoft.com/office/powerpoint/2010/main" val="3179838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Geometry</a:t>
            </a:r>
            <a:endParaRPr lang="en-US" dirty="0"/>
          </a:p>
        </p:txBody>
      </p:sp>
      <p:sp>
        <p:nvSpPr>
          <p:cNvPr id="3" name="Content Placeholder 2"/>
          <p:cNvSpPr>
            <a:spLocks noGrp="1"/>
          </p:cNvSpPr>
          <p:nvPr>
            <p:ph idx="1"/>
          </p:nvPr>
        </p:nvSpPr>
        <p:spPr>
          <a:xfrm>
            <a:off x="795130" y="2638044"/>
            <a:ext cx="3120887" cy="3101983"/>
          </a:xfrm>
        </p:spPr>
        <p:txBody>
          <a:bodyPr>
            <a:normAutofit/>
          </a:bodyPr>
          <a:lstStyle/>
          <a:p>
            <a:r>
              <a:rPr lang="en-US" sz="3200" i="1" u="sng" dirty="0" smtClean="0"/>
              <a:t>Draw:</a:t>
            </a:r>
          </a:p>
          <a:p>
            <a:pPr lvl="1"/>
            <a:r>
              <a:rPr lang="en-US" sz="3000" dirty="0" smtClean="0"/>
              <a:t> a line segment</a:t>
            </a:r>
          </a:p>
          <a:p>
            <a:pPr lvl="1"/>
            <a:r>
              <a:rPr lang="en-US" sz="3000" dirty="0" smtClean="0"/>
              <a:t>A ray</a:t>
            </a:r>
          </a:p>
          <a:p>
            <a:pPr lvl="1"/>
            <a:r>
              <a:rPr lang="en-US" sz="3000" dirty="0" smtClean="0"/>
              <a:t>A line</a:t>
            </a:r>
          </a:p>
          <a:p>
            <a:pPr lvl="1"/>
            <a:r>
              <a:rPr lang="en-US" sz="3000" dirty="0" smtClean="0"/>
              <a:t>Right angle</a:t>
            </a:r>
          </a:p>
          <a:p>
            <a:pPr lvl="1"/>
            <a:endParaRPr lang="en-US" sz="3000" dirty="0" smtClean="0"/>
          </a:p>
          <a:p>
            <a:endParaRPr lang="en-US" sz="3200" dirty="0"/>
          </a:p>
        </p:txBody>
      </p:sp>
      <p:sp>
        <p:nvSpPr>
          <p:cNvPr id="4" name="TextBox 3"/>
          <p:cNvSpPr txBox="1"/>
          <p:nvPr/>
        </p:nvSpPr>
        <p:spPr>
          <a:xfrm>
            <a:off x="4929809" y="2872409"/>
            <a:ext cx="2663687" cy="2954655"/>
          </a:xfrm>
          <a:prstGeom prst="rect">
            <a:avLst/>
          </a:prstGeom>
          <a:noFill/>
        </p:spPr>
        <p:txBody>
          <a:bodyPr wrap="square" rtlCol="0">
            <a:spAutoFit/>
          </a:bodyPr>
          <a:lstStyle/>
          <a:p>
            <a:endParaRPr lang="en-US" dirty="0" smtClean="0"/>
          </a:p>
          <a:p>
            <a:pPr marL="342900" indent="-342900">
              <a:buFont typeface="Arial" panose="020B0604020202020204" pitchFamily="34" charset="0"/>
              <a:buChar char="•"/>
            </a:pPr>
            <a:r>
              <a:rPr lang="en-US" sz="2800" dirty="0" smtClean="0"/>
              <a:t>Obtuse angle</a:t>
            </a:r>
          </a:p>
          <a:p>
            <a:pPr marL="342900" indent="-342900">
              <a:buFont typeface="Arial" panose="020B0604020202020204" pitchFamily="34" charset="0"/>
              <a:buChar char="•"/>
            </a:pPr>
            <a:r>
              <a:rPr lang="en-US" sz="2800" dirty="0" smtClean="0"/>
              <a:t>Straight angle</a:t>
            </a:r>
          </a:p>
          <a:p>
            <a:pPr marL="342900" indent="-342900">
              <a:buFont typeface="Arial" panose="020B0604020202020204" pitchFamily="34" charset="0"/>
              <a:buChar char="•"/>
            </a:pPr>
            <a:r>
              <a:rPr lang="en-US" sz="2800" dirty="0" smtClean="0"/>
              <a:t>Acute angle</a:t>
            </a:r>
          </a:p>
          <a:p>
            <a:pPr marL="342900" indent="-342900">
              <a:buFont typeface="Arial" panose="020B0604020202020204" pitchFamily="34" charset="0"/>
              <a:buChar char="•"/>
            </a:pPr>
            <a:r>
              <a:rPr lang="en-US" sz="2800" dirty="0" smtClean="0"/>
              <a:t>Quadrilateral</a:t>
            </a:r>
          </a:p>
          <a:p>
            <a:pPr marL="342900" indent="-342900">
              <a:buFont typeface="Arial" panose="020B0604020202020204" pitchFamily="34" charset="0"/>
              <a:buChar char="•"/>
            </a:pPr>
            <a:r>
              <a:rPr lang="en-US" sz="2800" dirty="0" smtClean="0"/>
              <a:t>Trapezoid </a:t>
            </a:r>
          </a:p>
          <a:p>
            <a:pPr marL="342900" indent="-342900">
              <a:buFont typeface="Arial" panose="020B0604020202020204" pitchFamily="34" charset="0"/>
              <a:buChar char="•"/>
            </a:pPr>
            <a:r>
              <a:rPr lang="en-US" sz="2800" dirty="0" smtClean="0"/>
              <a:t>pentagon</a:t>
            </a:r>
            <a:endParaRPr lang="en-US" sz="2800" dirty="0"/>
          </a:p>
        </p:txBody>
      </p:sp>
      <p:sp>
        <p:nvSpPr>
          <p:cNvPr id="5" name="TextBox 4"/>
          <p:cNvSpPr txBox="1"/>
          <p:nvPr/>
        </p:nvSpPr>
        <p:spPr>
          <a:xfrm>
            <a:off x="8030817" y="2842591"/>
            <a:ext cx="3667540" cy="2677656"/>
          </a:xfrm>
          <a:prstGeom prst="rect">
            <a:avLst/>
          </a:prstGeom>
          <a:noFill/>
        </p:spPr>
        <p:txBody>
          <a:bodyPr wrap="square" rtlCol="0">
            <a:spAutoFit/>
          </a:bodyPr>
          <a:lstStyle/>
          <a:p>
            <a:endParaRPr lang="en-US" sz="2800" dirty="0" smtClean="0"/>
          </a:p>
          <a:p>
            <a:pPr marL="457200" indent="-457200">
              <a:buFont typeface="Arial" panose="020B0604020202020204" pitchFamily="34" charset="0"/>
              <a:buChar char="•"/>
            </a:pPr>
            <a:r>
              <a:rPr lang="en-US" sz="2800" dirty="0" smtClean="0"/>
              <a:t>Parallel lines</a:t>
            </a:r>
          </a:p>
          <a:p>
            <a:pPr marL="457200" indent="-457200">
              <a:buFont typeface="Arial" panose="020B0604020202020204" pitchFamily="34" charset="0"/>
              <a:buChar char="•"/>
            </a:pPr>
            <a:r>
              <a:rPr lang="en-US" sz="2800" dirty="0" smtClean="0"/>
              <a:t>Perpendicular lines</a:t>
            </a:r>
          </a:p>
          <a:p>
            <a:pPr marL="457200" indent="-457200">
              <a:buFont typeface="Arial" panose="020B0604020202020204" pitchFamily="34" charset="0"/>
              <a:buChar char="•"/>
            </a:pPr>
            <a:r>
              <a:rPr lang="en-US" sz="2800" dirty="0" smtClean="0"/>
              <a:t>A shape with a line of symmetry</a:t>
            </a:r>
          </a:p>
          <a:p>
            <a:pPr marL="457200" indent="-457200">
              <a:buFont typeface="Arial" panose="020B0604020202020204" pitchFamily="34" charset="0"/>
              <a:buChar char="•"/>
            </a:pPr>
            <a:r>
              <a:rPr lang="en-US" sz="2800" dirty="0" smtClean="0"/>
              <a:t>Intersecting lines</a:t>
            </a:r>
            <a:endParaRPr lang="en-US" sz="2800" dirty="0"/>
          </a:p>
        </p:txBody>
      </p:sp>
    </p:spTree>
    <p:extLst>
      <p:ext uri="{BB962C8B-B14F-4D97-AF65-F5344CB8AC3E}">
        <p14:creationId xmlns:p14="http://schemas.microsoft.com/office/powerpoint/2010/main" val="2593380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a:xfrm>
            <a:off x="372519" y="2342115"/>
            <a:ext cx="3155873" cy="3101983"/>
          </a:xfrm>
        </p:spPr>
        <p:txBody>
          <a:bodyPr>
            <a:normAutofit/>
          </a:bodyPr>
          <a:lstStyle/>
          <a:p>
            <a:pPr marL="0" indent="0">
              <a:buNone/>
            </a:pPr>
            <a:r>
              <a:rPr lang="en-US" sz="2400" dirty="0"/>
              <a:t>6 feet = </a:t>
            </a:r>
            <a:r>
              <a:rPr lang="en-US" sz="2400" dirty="0" smtClean="0"/>
              <a:t>___ </a:t>
            </a:r>
            <a:r>
              <a:rPr lang="en-US" sz="2400" dirty="0"/>
              <a:t>inches </a:t>
            </a:r>
          </a:p>
          <a:p>
            <a:pPr marL="0" indent="0">
              <a:buNone/>
            </a:pPr>
            <a:r>
              <a:rPr lang="en-US" sz="2400" dirty="0" smtClean="0"/>
              <a:t>____ </a:t>
            </a:r>
            <a:r>
              <a:rPr lang="en-US" sz="2400" dirty="0"/>
              <a:t>feet = </a:t>
            </a:r>
            <a:r>
              <a:rPr lang="en-US" sz="2400" dirty="0" smtClean="0"/>
              <a:t>24 inches</a:t>
            </a:r>
          </a:p>
          <a:p>
            <a:pPr marL="0" indent="0">
              <a:buNone/>
            </a:pPr>
            <a:r>
              <a:rPr lang="en-US" sz="2400" dirty="0" smtClean="0"/>
              <a:t>5 </a:t>
            </a:r>
            <a:r>
              <a:rPr lang="en-US" sz="2400" dirty="0"/>
              <a:t>yards = </a:t>
            </a:r>
            <a:r>
              <a:rPr lang="en-US" sz="2400" dirty="0" smtClean="0"/>
              <a:t>___ </a:t>
            </a:r>
            <a:r>
              <a:rPr lang="en-US" sz="2400" dirty="0"/>
              <a:t>feet </a:t>
            </a:r>
          </a:p>
          <a:p>
            <a:pPr marL="0" indent="0">
              <a:buNone/>
            </a:pPr>
            <a:r>
              <a:rPr lang="en-US" sz="2400" dirty="0" smtClean="0"/>
              <a:t>___ </a:t>
            </a:r>
            <a:r>
              <a:rPr lang="en-US" sz="2400" dirty="0"/>
              <a:t>yards = 24 </a:t>
            </a:r>
            <a:r>
              <a:rPr lang="en-US" sz="2400" dirty="0" smtClean="0"/>
              <a:t>feet</a:t>
            </a:r>
          </a:p>
          <a:p>
            <a:pPr marL="0" indent="0">
              <a:buNone/>
            </a:pPr>
            <a:endParaRPr lang="en-US" sz="2400" dirty="0"/>
          </a:p>
          <a:p>
            <a:pPr marL="0" indent="0">
              <a:buNone/>
            </a:pPr>
            <a:endParaRPr lang="en-US" sz="2400" dirty="0"/>
          </a:p>
        </p:txBody>
      </p:sp>
      <p:pic>
        <p:nvPicPr>
          <p:cNvPr id="6" name="Picture 5"/>
          <p:cNvPicPr>
            <a:picLocks noChangeAspect="1"/>
          </p:cNvPicPr>
          <p:nvPr/>
        </p:nvPicPr>
        <p:blipFill>
          <a:blip r:embed="rId2"/>
          <a:stretch>
            <a:fillRect/>
          </a:stretch>
        </p:blipFill>
        <p:spPr>
          <a:xfrm>
            <a:off x="7626004" y="2342115"/>
            <a:ext cx="3400425" cy="3267075"/>
          </a:xfrm>
          <a:prstGeom prst="rect">
            <a:avLst/>
          </a:prstGeom>
        </p:spPr>
      </p:pic>
      <p:pic>
        <p:nvPicPr>
          <p:cNvPr id="7" name="Picture 6"/>
          <p:cNvPicPr>
            <a:picLocks noChangeAspect="1"/>
          </p:cNvPicPr>
          <p:nvPr/>
        </p:nvPicPr>
        <p:blipFill>
          <a:blip r:embed="rId3"/>
          <a:stretch>
            <a:fillRect/>
          </a:stretch>
        </p:blipFill>
        <p:spPr>
          <a:xfrm>
            <a:off x="3757612" y="2342115"/>
            <a:ext cx="3305175" cy="3276600"/>
          </a:xfrm>
          <a:prstGeom prst="rect">
            <a:avLst/>
          </a:prstGeom>
        </p:spPr>
      </p:pic>
    </p:spTree>
    <p:extLst>
      <p:ext uri="{BB962C8B-B14F-4D97-AF65-F5344CB8AC3E}">
        <p14:creationId xmlns:p14="http://schemas.microsoft.com/office/powerpoint/2010/main" val="2912831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ten</a:t>
            </a:r>
            <a:endParaRPr lang="en-US" dirty="0"/>
          </a:p>
        </p:txBody>
      </p:sp>
      <p:sp>
        <p:nvSpPr>
          <p:cNvPr id="3" name="Content Placeholder 2"/>
          <p:cNvSpPr>
            <a:spLocks noGrp="1"/>
          </p:cNvSpPr>
          <p:nvPr>
            <p:ph idx="1"/>
          </p:nvPr>
        </p:nvSpPr>
        <p:spPr/>
        <p:txBody>
          <a:bodyPr>
            <a:normAutofit/>
          </a:bodyPr>
          <a:lstStyle/>
          <a:p>
            <a:r>
              <a:rPr lang="en-US" sz="2800" dirty="0" smtClean="0"/>
              <a:t>40,000_______= 400</a:t>
            </a:r>
          </a:p>
          <a:p>
            <a:r>
              <a:rPr lang="en-US" sz="2800" dirty="0" smtClean="0"/>
              <a:t>5x10,000 =________</a:t>
            </a:r>
          </a:p>
          <a:p>
            <a:endParaRPr lang="en-US" sz="2800" dirty="0"/>
          </a:p>
        </p:txBody>
      </p:sp>
      <p:pic>
        <p:nvPicPr>
          <p:cNvPr id="4" name="Picture 3"/>
          <p:cNvPicPr>
            <a:picLocks noChangeAspect="1"/>
          </p:cNvPicPr>
          <p:nvPr/>
        </p:nvPicPr>
        <p:blipFill>
          <a:blip r:embed="rId2"/>
          <a:stretch>
            <a:fillRect/>
          </a:stretch>
        </p:blipFill>
        <p:spPr>
          <a:xfrm>
            <a:off x="2084111" y="3725310"/>
            <a:ext cx="8162925" cy="2886075"/>
          </a:xfrm>
          <a:prstGeom prst="rect">
            <a:avLst/>
          </a:prstGeom>
        </p:spPr>
      </p:pic>
    </p:spTree>
    <p:extLst>
      <p:ext uri="{BB962C8B-B14F-4D97-AF65-F5344CB8AC3E}">
        <p14:creationId xmlns:p14="http://schemas.microsoft.com/office/powerpoint/2010/main" val="2516408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pic>
        <p:nvPicPr>
          <p:cNvPr id="4" name="Content Placeholder 3"/>
          <p:cNvPicPr>
            <a:picLocks noGrp="1" noChangeAspect="1"/>
          </p:cNvPicPr>
          <p:nvPr>
            <p:ph idx="1"/>
          </p:nvPr>
        </p:nvPicPr>
        <p:blipFill>
          <a:blip r:embed="rId2"/>
          <a:stretch>
            <a:fillRect/>
          </a:stretch>
        </p:blipFill>
        <p:spPr>
          <a:xfrm>
            <a:off x="153160" y="2320695"/>
            <a:ext cx="7731125" cy="1928514"/>
          </a:xfrm>
          <a:prstGeom prst="rect">
            <a:avLst/>
          </a:prstGeom>
        </p:spPr>
      </p:pic>
      <p:pic>
        <p:nvPicPr>
          <p:cNvPr id="5" name="Picture 4"/>
          <p:cNvPicPr>
            <a:picLocks noChangeAspect="1"/>
          </p:cNvPicPr>
          <p:nvPr/>
        </p:nvPicPr>
        <p:blipFill>
          <a:blip r:embed="rId3"/>
          <a:stretch>
            <a:fillRect/>
          </a:stretch>
        </p:blipFill>
        <p:spPr>
          <a:xfrm>
            <a:off x="153160" y="4519198"/>
            <a:ext cx="8601075" cy="1914525"/>
          </a:xfrm>
          <a:prstGeom prst="rect">
            <a:avLst/>
          </a:prstGeom>
        </p:spPr>
      </p:pic>
    </p:spTree>
    <p:extLst>
      <p:ext uri="{BB962C8B-B14F-4D97-AF65-F5344CB8AC3E}">
        <p14:creationId xmlns:p14="http://schemas.microsoft.com/office/powerpoint/2010/main" val="60403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a:t>
            </a:r>
            <a:endParaRPr lang="en-US" dirty="0"/>
          </a:p>
        </p:txBody>
      </p:sp>
      <p:pic>
        <p:nvPicPr>
          <p:cNvPr id="4" name="Content Placeholder 3"/>
          <p:cNvPicPr>
            <a:picLocks noGrp="1" noChangeAspect="1"/>
          </p:cNvPicPr>
          <p:nvPr>
            <p:ph idx="1"/>
          </p:nvPr>
        </p:nvPicPr>
        <p:blipFill>
          <a:blip r:embed="rId2"/>
          <a:stretch>
            <a:fillRect/>
          </a:stretch>
        </p:blipFill>
        <p:spPr>
          <a:xfrm>
            <a:off x="143221" y="2230877"/>
            <a:ext cx="7731125" cy="1730463"/>
          </a:xfrm>
          <a:prstGeom prst="rect">
            <a:avLst/>
          </a:prstGeom>
        </p:spPr>
      </p:pic>
    </p:spTree>
    <p:extLst>
      <p:ext uri="{BB962C8B-B14F-4D97-AF65-F5344CB8AC3E}">
        <p14:creationId xmlns:p14="http://schemas.microsoft.com/office/powerpoint/2010/main" val="2124043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area and perimeter</a:t>
            </a:r>
            <a:br>
              <a:rPr lang="en-US" dirty="0" smtClean="0"/>
            </a:br>
            <a:r>
              <a:rPr lang="en-US" dirty="0" smtClean="0"/>
              <a:t> of these figures</a:t>
            </a:r>
            <a:endParaRPr lang="en-US" dirty="0"/>
          </a:p>
        </p:txBody>
      </p:sp>
      <p:pic>
        <p:nvPicPr>
          <p:cNvPr id="4" name="Content Placeholder 3"/>
          <p:cNvPicPr>
            <a:picLocks noGrp="1" noChangeAspect="1"/>
          </p:cNvPicPr>
          <p:nvPr>
            <p:ph idx="1"/>
          </p:nvPr>
        </p:nvPicPr>
        <p:blipFill>
          <a:blip r:embed="rId2"/>
          <a:stretch>
            <a:fillRect/>
          </a:stretch>
        </p:blipFill>
        <p:spPr>
          <a:xfrm>
            <a:off x="1977887" y="2638425"/>
            <a:ext cx="7762461" cy="3993030"/>
          </a:xfrm>
          <a:prstGeom prst="rect">
            <a:avLst/>
          </a:prstGeom>
        </p:spPr>
      </p:pic>
    </p:spTree>
    <p:extLst>
      <p:ext uri="{BB962C8B-B14F-4D97-AF65-F5344CB8AC3E}">
        <p14:creationId xmlns:p14="http://schemas.microsoft.com/office/powerpoint/2010/main" val="3633497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value</a:t>
            </a:r>
            <a:endParaRPr lang="en-US" dirty="0"/>
          </a:p>
        </p:txBody>
      </p:sp>
      <p:pic>
        <p:nvPicPr>
          <p:cNvPr id="4" name="Content Placeholder 3"/>
          <p:cNvPicPr>
            <a:picLocks noGrp="1" noChangeAspect="1"/>
          </p:cNvPicPr>
          <p:nvPr>
            <p:ph idx="1"/>
          </p:nvPr>
        </p:nvPicPr>
        <p:blipFill>
          <a:blip r:embed="rId2"/>
          <a:stretch>
            <a:fillRect/>
          </a:stretch>
        </p:blipFill>
        <p:spPr>
          <a:xfrm>
            <a:off x="378127" y="2330312"/>
            <a:ext cx="6267399" cy="3101975"/>
          </a:xfrm>
          <a:prstGeom prst="rect">
            <a:avLst/>
          </a:prstGeom>
        </p:spPr>
      </p:pic>
      <p:sp>
        <p:nvSpPr>
          <p:cNvPr id="5" name="TextBox 4"/>
          <p:cNvSpPr txBox="1"/>
          <p:nvPr/>
        </p:nvSpPr>
        <p:spPr>
          <a:xfrm>
            <a:off x="6788426" y="2330312"/>
            <a:ext cx="5267739" cy="3354765"/>
          </a:xfrm>
          <a:prstGeom prst="rect">
            <a:avLst/>
          </a:prstGeom>
          <a:noFill/>
        </p:spPr>
        <p:txBody>
          <a:bodyPr wrap="square" rtlCol="0">
            <a:spAutoFit/>
          </a:bodyPr>
          <a:lstStyle/>
          <a:p>
            <a:r>
              <a:rPr lang="en-US" sz="2400" dirty="0" smtClean="0"/>
              <a:t>Write the numbers below in word form, and expanded form</a:t>
            </a:r>
          </a:p>
          <a:p>
            <a:endParaRPr lang="en-US" sz="2400" dirty="0"/>
          </a:p>
          <a:p>
            <a:pPr algn="ctr"/>
            <a:r>
              <a:rPr lang="en-US" sz="2800" dirty="0" smtClean="0"/>
              <a:t>395,023</a:t>
            </a:r>
          </a:p>
          <a:p>
            <a:pPr algn="ctr"/>
            <a:endParaRPr lang="en-US" sz="2800" dirty="0"/>
          </a:p>
          <a:p>
            <a:pPr algn="ctr"/>
            <a:r>
              <a:rPr lang="en-US" sz="2800" dirty="0" smtClean="0"/>
              <a:t>67,112</a:t>
            </a:r>
          </a:p>
          <a:p>
            <a:pPr algn="ctr"/>
            <a:endParaRPr lang="en-US" sz="2800" dirty="0" smtClean="0"/>
          </a:p>
          <a:p>
            <a:pPr algn="ctr"/>
            <a:r>
              <a:rPr lang="en-US" sz="2800" dirty="0" smtClean="0"/>
              <a:t>100,005</a:t>
            </a:r>
            <a:endParaRPr lang="en-US" sz="2800" dirty="0"/>
          </a:p>
        </p:txBody>
      </p:sp>
    </p:spTree>
    <p:extLst>
      <p:ext uri="{BB962C8B-B14F-4D97-AF65-F5344CB8AC3E}">
        <p14:creationId xmlns:p14="http://schemas.microsoft.com/office/powerpoint/2010/main" val="181272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Factors/multiples</a:t>
            </a:r>
            <a:endParaRPr lang="en-US" dirty="0"/>
          </a:p>
        </p:txBody>
      </p:sp>
      <p:sp>
        <p:nvSpPr>
          <p:cNvPr id="3" name="Content Placeholder 2"/>
          <p:cNvSpPr>
            <a:spLocks noGrp="1"/>
          </p:cNvSpPr>
          <p:nvPr>
            <p:ph idx="1"/>
          </p:nvPr>
        </p:nvSpPr>
        <p:spPr/>
        <p:txBody>
          <a:bodyPr>
            <a:normAutofit/>
          </a:bodyPr>
          <a:lstStyle/>
          <a:p>
            <a:r>
              <a:rPr lang="en-US" sz="3600" dirty="0" smtClean="0"/>
              <a:t>List all factors of 48</a:t>
            </a:r>
          </a:p>
          <a:p>
            <a:r>
              <a:rPr lang="en-US" sz="3600" dirty="0" smtClean="0"/>
              <a:t>List the first 5 multiples of 7</a:t>
            </a:r>
          </a:p>
          <a:p>
            <a:r>
              <a:rPr lang="en-US" sz="3600" dirty="0" smtClean="0"/>
              <a:t>List the factor pairs for 16</a:t>
            </a:r>
          </a:p>
          <a:p>
            <a:pPr marL="0" indent="0">
              <a:buNone/>
            </a:pPr>
            <a:endParaRPr lang="en-US" sz="2800" dirty="0"/>
          </a:p>
        </p:txBody>
      </p:sp>
    </p:spTree>
    <p:extLst>
      <p:ext uri="{BB962C8B-B14F-4D97-AF65-F5344CB8AC3E}">
        <p14:creationId xmlns:p14="http://schemas.microsoft.com/office/powerpoint/2010/main" val="2676119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015" y="328588"/>
            <a:ext cx="7729728" cy="1188720"/>
          </a:xfrm>
        </p:spPr>
        <p:txBody>
          <a:bodyPr/>
          <a:lstStyle/>
          <a:p>
            <a:r>
              <a:rPr lang="en-US" dirty="0" smtClean="0"/>
              <a:t>Multiplicative comparisons</a:t>
            </a:r>
            <a:endParaRPr lang="en-US" dirty="0"/>
          </a:p>
        </p:txBody>
      </p:sp>
      <p:sp>
        <p:nvSpPr>
          <p:cNvPr id="3" name="Content Placeholder 2"/>
          <p:cNvSpPr>
            <a:spLocks noGrp="1"/>
          </p:cNvSpPr>
          <p:nvPr>
            <p:ph idx="1"/>
          </p:nvPr>
        </p:nvSpPr>
        <p:spPr>
          <a:xfrm>
            <a:off x="0" y="1604374"/>
            <a:ext cx="5865942" cy="2242069"/>
          </a:xfrm>
        </p:spPr>
        <p:txBody>
          <a:bodyPr>
            <a:normAutofit/>
          </a:bodyPr>
          <a:lstStyle/>
          <a:p>
            <a:r>
              <a:rPr lang="en-US" sz="2800" dirty="0"/>
              <a:t>48 is _____ times as many as 8. </a:t>
            </a:r>
          </a:p>
          <a:p>
            <a:r>
              <a:rPr lang="en-US" sz="2800" dirty="0" smtClean="0"/>
              <a:t> </a:t>
            </a:r>
            <a:r>
              <a:rPr lang="en-US" sz="2800" dirty="0"/>
              <a:t>18 is 2 times as many as </a:t>
            </a:r>
            <a:r>
              <a:rPr lang="en-US" sz="2800" dirty="0" smtClean="0"/>
              <a:t>_____.</a:t>
            </a:r>
          </a:p>
          <a:p>
            <a:r>
              <a:rPr lang="en-US" sz="2800" dirty="0" smtClean="0"/>
              <a:t> </a:t>
            </a:r>
            <a:r>
              <a:rPr lang="en-US" sz="2800" dirty="0"/>
              <a:t>2 times as many as 2 is _____. </a:t>
            </a:r>
          </a:p>
          <a:p>
            <a:r>
              <a:rPr lang="en-US" sz="2800" dirty="0" smtClean="0"/>
              <a:t> </a:t>
            </a:r>
            <a:r>
              <a:rPr lang="en-US" sz="2800" dirty="0"/>
              <a:t>24 is _____ times as many as 8.</a:t>
            </a:r>
          </a:p>
        </p:txBody>
      </p:sp>
      <p:sp>
        <p:nvSpPr>
          <p:cNvPr id="4" name="TextBox 3"/>
          <p:cNvSpPr txBox="1"/>
          <p:nvPr/>
        </p:nvSpPr>
        <p:spPr>
          <a:xfrm>
            <a:off x="3876262" y="3846443"/>
            <a:ext cx="7991060" cy="2308324"/>
          </a:xfrm>
          <a:prstGeom prst="rect">
            <a:avLst/>
          </a:prstGeom>
          <a:noFill/>
        </p:spPr>
        <p:txBody>
          <a:bodyPr wrap="square" rtlCol="0">
            <a:spAutoFit/>
          </a:bodyPr>
          <a:lstStyle/>
          <a:p>
            <a:r>
              <a:rPr lang="en-US" sz="2400" dirty="0"/>
              <a:t>At the carnival there were eighteen people in line at the roller coaster which is three times as many as were in line at the Ferris Wheel. How many people were at the Ferris Wheel? </a:t>
            </a:r>
            <a:endParaRPr lang="en-US" sz="2400" dirty="0" smtClean="0"/>
          </a:p>
          <a:p>
            <a:endParaRPr lang="en-US" sz="2400" dirty="0"/>
          </a:p>
          <a:p>
            <a:r>
              <a:rPr lang="en-US" sz="2400" dirty="0" smtClean="0"/>
              <a:t> </a:t>
            </a:r>
            <a:r>
              <a:rPr lang="en-US" sz="2400" dirty="0"/>
              <a:t>Faye had eight times as many dollars as her sister. Faye has seventy-two dollars. How much money does her sister have? </a:t>
            </a:r>
          </a:p>
        </p:txBody>
      </p:sp>
    </p:spTree>
    <p:extLst>
      <p:ext uri="{BB962C8B-B14F-4D97-AF65-F5344CB8AC3E}">
        <p14:creationId xmlns:p14="http://schemas.microsoft.com/office/powerpoint/2010/main" val="3358001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Multiplication/division</a:t>
            </a:r>
            <a:endParaRPr lang="en-US" dirty="0"/>
          </a:p>
        </p:txBody>
      </p:sp>
      <p:sp>
        <p:nvSpPr>
          <p:cNvPr id="3" name="Content Placeholder 2"/>
          <p:cNvSpPr>
            <a:spLocks noGrp="1"/>
          </p:cNvSpPr>
          <p:nvPr>
            <p:ph idx="1"/>
          </p:nvPr>
        </p:nvSpPr>
        <p:spPr>
          <a:xfrm>
            <a:off x="2231136" y="2638044"/>
            <a:ext cx="2430316" cy="3101983"/>
          </a:xfrm>
        </p:spPr>
        <p:txBody>
          <a:bodyPr>
            <a:normAutofit/>
          </a:bodyPr>
          <a:lstStyle/>
          <a:p>
            <a:r>
              <a:rPr lang="en-US" sz="3600" dirty="0" smtClean="0"/>
              <a:t>3681x5</a:t>
            </a:r>
          </a:p>
          <a:p>
            <a:r>
              <a:rPr lang="en-US" sz="3600" dirty="0" smtClean="0"/>
              <a:t>45x67</a:t>
            </a:r>
          </a:p>
          <a:p>
            <a:r>
              <a:rPr lang="en-US" sz="3600" dirty="0" smtClean="0"/>
              <a:t>12x30</a:t>
            </a:r>
          </a:p>
          <a:p>
            <a:r>
              <a:rPr lang="en-US" sz="3600" dirty="0" smtClean="0"/>
              <a:t>79x38</a:t>
            </a:r>
            <a:endParaRPr lang="en-US" sz="3600" dirty="0"/>
          </a:p>
        </p:txBody>
      </p:sp>
      <p:sp>
        <p:nvSpPr>
          <p:cNvPr id="4" name="TextBox 3"/>
          <p:cNvSpPr txBox="1"/>
          <p:nvPr/>
        </p:nvSpPr>
        <p:spPr>
          <a:xfrm>
            <a:off x="5814391" y="2763078"/>
            <a:ext cx="4880113" cy="2308324"/>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9803/4</a:t>
            </a:r>
          </a:p>
          <a:p>
            <a:pPr marL="285750" indent="-285750">
              <a:buFont typeface="Arial" panose="020B0604020202020204" pitchFamily="34" charset="0"/>
              <a:buChar char="•"/>
            </a:pPr>
            <a:r>
              <a:rPr lang="en-US" sz="3600" dirty="0" smtClean="0"/>
              <a:t>725/5</a:t>
            </a:r>
          </a:p>
          <a:p>
            <a:pPr marL="285750" indent="-285750">
              <a:buFont typeface="Arial" panose="020B0604020202020204" pitchFamily="34" charset="0"/>
              <a:buChar char="•"/>
            </a:pPr>
            <a:r>
              <a:rPr lang="en-US" sz="3600" dirty="0" smtClean="0"/>
              <a:t>1000/3</a:t>
            </a:r>
          </a:p>
          <a:p>
            <a:pPr marL="285750" indent="-285750">
              <a:buFont typeface="Arial" panose="020B0604020202020204" pitchFamily="34" charset="0"/>
              <a:buChar char="•"/>
            </a:pPr>
            <a:r>
              <a:rPr lang="en-US" sz="3600" dirty="0" smtClean="0"/>
              <a:t>4608/2</a:t>
            </a:r>
            <a:endParaRPr lang="en-US" sz="3600" dirty="0"/>
          </a:p>
        </p:txBody>
      </p:sp>
    </p:spTree>
    <p:extLst>
      <p:ext uri="{BB962C8B-B14F-4D97-AF65-F5344CB8AC3E}">
        <p14:creationId xmlns:p14="http://schemas.microsoft.com/office/powerpoint/2010/main" val="4102150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138</TotalTime>
  <Words>347</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Cambria Math</vt:lpstr>
      <vt:lpstr>Gill Sans MT</vt:lpstr>
      <vt:lpstr>Parcel</vt:lpstr>
      <vt:lpstr>Milestones Math review</vt:lpstr>
      <vt:lpstr>Powers of ten</vt:lpstr>
      <vt:lpstr>properties</vt:lpstr>
      <vt:lpstr>Properties</vt:lpstr>
      <vt:lpstr>Find the area and perimeter  of these figures</vt:lpstr>
      <vt:lpstr>Place value</vt:lpstr>
      <vt:lpstr>Factors/multiples</vt:lpstr>
      <vt:lpstr>Multiplicative comparisons</vt:lpstr>
      <vt:lpstr>Multiplication/division</vt:lpstr>
      <vt:lpstr>fractions</vt:lpstr>
      <vt:lpstr>Comparing fractions</vt:lpstr>
      <vt:lpstr>Mixed #/improper fractions</vt:lpstr>
      <vt:lpstr>More fractions</vt:lpstr>
      <vt:lpstr>decimals</vt:lpstr>
      <vt:lpstr>Geometry</vt:lpstr>
      <vt:lpstr>measurement</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review</dc:title>
  <dc:creator>Heather Hodge</dc:creator>
  <cp:lastModifiedBy>Heather Hodge</cp:lastModifiedBy>
  <cp:revision>13</cp:revision>
  <dcterms:created xsi:type="dcterms:W3CDTF">2018-04-12T17:24:41Z</dcterms:created>
  <dcterms:modified xsi:type="dcterms:W3CDTF">2018-04-12T19:43:33Z</dcterms:modified>
</cp:coreProperties>
</file>